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itchFamily="2" charset="0"/>
      <p:regular r:id="rId13"/>
    </p:embeddedFon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36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4AED98-3444-518E-6F31-AA60A65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4906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 Estate Portfolio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Professional storytelling through data-driven insights for portfolio optimization and strategic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4C662-DC6A-AF1B-29C4-73DDD439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602337"/>
            <a:ext cx="5137666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Next Steps Forward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43" y="1571863"/>
            <a:ext cx="1091684" cy="15872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4069" y="1790105"/>
            <a:ext cx="256877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Immediate Action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74069" y="2242185"/>
            <a:ext cx="630578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 aging inventory and pending deal bottlenecks within 30 days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43" y="3159085"/>
            <a:ext cx="1091684" cy="15872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4069" y="3377327"/>
            <a:ext cx="261937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74069" y="3829407"/>
            <a:ext cx="630578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winning tactics from high-performing segments across entire portfolio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43" y="4746308"/>
            <a:ext cx="1091684" cy="15872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4069" y="4964549"/>
            <a:ext cx="266628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74069" y="5416629"/>
            <a:ext cx="630578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 dashboard tracking for proactive portfolio management and revenue optimization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4143" y="6579156"/>
            <a:ext cx="761571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 challenges into opportunities through data-driven decision making and strategic portfolio optimization for improved revenue flow and healthier inventory cycles.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91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at a Glance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3,000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Properties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6603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portfolio under active management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35%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Successfully Sold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466034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conversion rate demonstrating market appeal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88155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33%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Pending Deals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46603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Active transactions progressing through pipeline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881551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32%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97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Listed for Sale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466034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Fresh inventory ready for market engagement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8843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balanced portfolio distribution indicates steady buyer-seller engagement across all market segments, positioning us well for continued growth.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2E8FB8-9022-F482-7123-64832B9D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903" y="588407"/>
            <a:ext cx="6273879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48903" y="1752600"/>
            <a:ext cx="3027045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Business Metrics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748903" y="2370773"/>
            <a:ext cx="3728323" cy="2579132"/>
          </a:xfrm>
          <a:prstGeom prst="roundRect">
            <a:avLst>
              <a:gd name="adj" fmla="val 12445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3338" y="2615208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Sold Properties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3338" y="3143726"/>
            <a:ext cx="32394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1,045 properties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successfully closed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93338" y="4020860"/>
            <a:ext cx="323945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Formula: CALCULATE(COUNTROWS, Status = "sold")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4691182" y="2370773"/>
            <a:ext cx="3728442" cy="2579132"/>
          </a:xfrm>
          <a:prstGeom prst="roundRect">
            <a:avLst>
              <a:gd name="adj" fmla="val 12445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35617" y="2615208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Active Listings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935617" y="3143726"/>
            <a:ext cx="323957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957 properties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currently marketed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935617" y="3678555"/>
            <a:ext cx="323957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Formula: CALCULATE(Total_properties, Status = "for sale")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8903" y="5163860"/>
            <a:ext cx="7670721" cy="1894523"/>
          </a:xfrm>
          <a:prstGeom prst="roundRect">
            <a:avLst>
              <a:gd name="adj" fmla="val 1694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93338" y="5408295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Pending Transactions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3338" y="5936813"/>
            <a:ext cx="718185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998 properties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negotiation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93338" y="6471642"/>
            <a:ext cx="718185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capital tied up awaiting closure</a:t>
            </a:r>
            <a:endParaRPr lang="en-US" sz="16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14" y="1779270"/>
            <a:ext cx="4939784" cy="493978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949214" y="6959679"/>
            <a:ext cx="493978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DAX measures provide real-time visibility into portfolio performance and market dynamics.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8AECE0-9DB6-5685-0FA3-7D721E7D9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4214813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Velocity Analysis</a:t>
            </a:r>
            <a:endParaRPr lang="en-US" sz="29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25BCA-B52C-52E0-FB9E-BAAB27DE3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9" y="1043062"/>
            <a:ext cx="12350647" cy="69163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Properties show relatively even distribution across time segments. However, </a:t>
            </a:r>
            <a:r>
              <a:rPr lang="en-US" sz="1250" dirty="0">
                <a:solidFill>
                  <a:srgbClr val="FFFFFF"/>
                </a:solidFill>
                <a:highlight>
                  <a:srgbClr val="DA33BF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719 properties beyond 90 days</a:t>
            </a: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represent potential pricing or market-fit challenges requiring immediate attention.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7821"/>
            <a:ext cx="82842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Distribution Leaders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00588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558302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Leading market with strong absorption rates in major metropolitan areas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800588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9794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Illinois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3558302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Balanced inventory across Chicago and suburban markets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800588"/>
            <a:ext cx="4158853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599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York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3558302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Premium market segments driving high-value transactions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8865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9899" y="547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Florida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9899" y="5966579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Growth market with increasing buyer demand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208865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97033" y="547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Texas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97033" y="5966579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Diverse portfolio across multiple growing cities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11597A-A2F9-FDDF-DFF5-3B619354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772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5495"/>
            <a:ext cx="73741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Performance Insights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3826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3380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Balanced Activity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875842"/>
            <a:ext cx="322123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Even distribution across sales funnel indicates healthy market dynamics with consistent buyer-seller engagement throughout the pipeline.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3826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3388" y="3380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Capital Efficiency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53388" y="3875842"/>
            <a:ext cx="322123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35% conversion rate demonstrates strong market appeal, while pending transactions represent significant value awaiting closure.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38262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71440" y="3380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Growth Opportunity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71440" y="3875842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Geographic leaders show near-equal inventory distribution, presenting opportunities for targeted market expansion strategies.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7E6FB-5E38-BDD7-7488-46CCCB39C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595908"/>
            <a:ext cx="5098971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 Analysis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8428" y="1802011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948" y="1802011"/>
            <a:ext cx="121920" cy="1723073"/>
          </a:xfrm>
          <a:prstGeom prst="roundRect">
            <a:avLst>
              <a:gd name="adj" fmla="val 266618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097042" y="2049185"/>
            <a:ext cx="299739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Pending Deal Bottlenecks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042" y="2584490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Negotiation and financing delays creating cash flow risks in high-value transactions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428" y="3741777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64D9936F-92D7-1C53-A9EE-5CD32CEC8159}"/>
              </a:ext>
            </a:extLst>
          </p:cNvPr>
          <p:cNvSpPr/>
          <p:nvPr/>
        </p:nvSpPr>
        <p:spPr>
          <a:xfrm>
            <a:off x="13993059" y="2975401"/>
            <a:ext cx="121920" cy="1723073"/>
          </a:xfrm>
          <a:prstGeom prst="roundRect">
            <a:avLst>
              <a:gd name="adj" fmla="val 266618"/>
            </a:avLst>
          </a:prstGeom>
          <a:solidFill>
            <a:srgbClr val="2D4DF2"/>
          </a:solidFill>
          <a:ln/>
        </p:spPr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666B7A2D-01F8-1F55-235E-BA4AC4CB75CE}"/>
              </a:ext>
            </a:extLst>
          </p:cNvPr>
          <p:cNvSpPr/>
          <p:nvPr/>
        </p:nvSpPr>
        <p:spPr>
          <a:xfrm>
            <a:off x="14007937" y="4956970"/>
            <a:ext cx="121920" cy="1723073"/>
          </a:xfrm>
          <a:prstGeom prst="roundRect">
            <a:avLst>
              <a:gd name="adj" fmla="val 266618"/>
            </a:avLst>
          </a:prstGeom>
          <a:solidFill>
            <a:srgbClr val="018CE1"/>
          </a:solidFill>
          <a:ln/>
        </p:spPr>
      </p:sp>
      <p:sp>
        <p:nvSpPr>
          <p:cNvPr id="8" name="Shape 6"/>
          <p:cNvSpPr/>
          <p:nvPr/>
        </p:nvSpPr>
        <p:spPr>
          <a:xfrm>
            <a:off x="727948" y="3741777"/>
            <a:ext cx="121920" cy="1723073"/>
          </a:xfrm>
          <a:prstGeom prst="roundRect">
            <a:avLst>
              <a:gd name="adj" fmla="val 266618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1097042" y="3988951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Stagnant Inventory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97042" y="4524256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Properties over 90 days suggesting pricing misalignment or reduced market visibility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428" y="5681543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715BFDE0-95DF-0610-924D-5D01C0C9EB82}"/>
              </a:ext>
            </a:extLst>
          </p:cNvPr>
          <p:cNvSpPr/>
          <p:nvPr/>
        </p:nvSpPr>
        <p:spPr>
          <a:xfrm>
            <a:off x="7710604" y="2987428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7948" y="5681543"/>
            <a:ext cx="121920" cy="1723073"/>
          </a:xfrm>
          <a:prstGeom prst="roundRect">
            <a:avLst>
              <a:gd name="adj" fmla="val 266618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042" y="5928717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Regional Variance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97042" y="6464022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Cities like Fresno and San Francisco showing different absorption patterns</a:t>
            </a:r>
            <a:endParaRPr lang="en-US" sz="17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2CFDF51D-14C8-4D5F-6FFF-F3B98E41B70A}"/>
              </a:ext>
            </a:extLst>
          </p:cNvPr>
          <p:cNvSpPr/>
          <p:nvPr/>
        </p:nvSpPr>
        <p:spPr>
          <a:xfrm>
            <a:off x="7736702" y="4956967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128560" y="3413384"/>
            <a:ext cx="62924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bottlenecks early enables proactive intervention strategies to optimize portfolio performance.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858D8C-451F-EF2C-2D95-F39CB4F7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  <p:sp>
        <p:nvSpPr>
          <p:cNvPr id="18" name="Text 13">
            <a:extLst>
              <a:ext uri="{FF2B5EF4-FFF2-40B4-BE49-F238E27FC236}">
                <a16:creationId xmlns:a16="http://schemas.microsoft.com/office/drawing/2014/main" id="{9D747CF0-980F-D140-ADAB-A7C05E83ADCA}"/>
              </a:ext>
            </a:extLst>
          </p:cNvPr>
          <p:cNvSpPr/>
          <p:nvPr/>
        </p:nvSpPr>
        <p:spPr>
          <a:xfrm>
            <a:off x="7861468" y="5329990"/>
            <a:ext cx="62924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</a:rPr>
              <a:t>➡️ Bottleneck Identified: The large share of pending inventory is slowing overall portfolio turnover.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7204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73323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53941"/>
            <a:ext cx="38386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Reassess Stagnant Properties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pricing adjustments and enhanced marketing strategies for properties exceeding 90 days on market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773323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953941"/>
            <a:ext cx="36779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Accelerate Pending Closures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financing processes and eliminate bottlenecks on high-value pending transactions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773323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953941"/>
            <a:ext cx="31505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Benchmark Performance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449479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35% sold rate standard to underperforming segments and property categories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797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Property Mix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apartments and single-family homes showing faster movement patterns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30224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Lead Indicators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pending percentage, sales percentage, and days on market as early-warning metrics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75E35A-B79C-E448-62E2-1D236DE93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7274719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Health Assessment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40656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75%</a:t>
            </a:r>
            <a:endParaRPr lang="en-US" sz="4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21" y="1871186"/>
            <a:ext cx="3534966" cy="35349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3759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Activity Score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24746" y="6188512"/>
            <a:ext cx="4130516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balance between sold and active listings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865733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24%</a:t>
            </a:r>
            <a:endParaRPr lang="en-US" sz="4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98" y="1871186"/>
            <a:ext cx="3534966" cy="35349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8836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At-Risk Inventory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49823" y="6188512"/>
            <a:ext cx="4130635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Properties requiring immediate attention (&gt;90 days)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290929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85%</a:t>
            </a:r>
            <a:endParaRPr lang="en-US" sz="4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94" y="1871186"/>
            <a:ext cx="3534966" cy="3534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4032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Coverage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5019" y="6188512"/>
            <a:ext cx="4130516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Well-distributed across top-performing markets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24746" y="7207448"/>
            <a:ext cx="1298090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Overall portfolio demonstrates strong fundamentals with targeted opportunities for optimization in specific segments.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BFF52A-09E7-F1BC-449E-2952517B3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5836" y="7748336"/>
            <a:ext cx="1782376" cy="422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545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 Semi Bold</vt:lpstr>
      <vt:lpstr>Nunito Light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Tarun</dc:creator>
  <cp:lastModifiedBy>Tarun Kumar Rathore</cp:lastModifiedBy>
  <cp:revision>2</cp:revision>
  <dcterms:created xsi:type="dcterms:W3CDTF">2025-09-15T11:16:41Z</dcterms:created>
  <dcterms:modified xsi:type="dcterms:W3CDTF">2025-09-15T12:34:01Z</dcterms:modified>
</cp:coreProperties>
</file>